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8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19EDC12-70F8-4465-A059-6B3E24251B32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C7A81D50-ADE3-4CD3-B8EE-8362195C893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485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DC12-70F8-4465-A059-6B3E24251B32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1D50-ADE3-4CD3-B8EE-8362195C8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74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D19EDC12-70F8-4465-A059-6B3E24251B32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C7A81D50-ADE3-4CD3-B8EE-8362195C8930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9067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DC12-70F8-4465-A059-6B3E24251B32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1D50-ADE3-4CD3-B8EE-8362195C8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81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D19EDC12-70F8-4465-A059-6B3E24251B32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7A81D50-ADE3-4CD3-B8EE-8362195C893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1016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DC12-70F8-4465-A059-6B3E24251B32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1D50-ADE3-4CD3-B8EE-8362195C8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30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DC12-70F8-4465-A059-6B3E24251B32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1D50-ADE3-4CD3-B8EE-8362195C8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3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DC12-70F8-4465-A059-6B3E24251B32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1D50-ADE3-4CD3-B8EE-8362195C8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42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DC12-70F8-4465-A059-6B3E24251B32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1D50-ADE3-4CD3-B8EE-8362195C8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8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DC12-70F8-4465-A059-6B3E24251B32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1D50-ADE3-4CD3-B8EE-8362195C8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5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DC12-70F8-4465-A059-6B3E24251B32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1D50-ADE3-4CD3-B8EE-8362195C8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05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19EDC12-70F8-4465-A059-6B3E24251B32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C7A81D50-ADE3-4CD3-B8EE-8362195C893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36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155" y="1223152"/>
            <a:ext cx="5380315" cy="428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6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246" y="216956"/>
            <a:ext cx="8190410" cy="576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6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496" y="206463"/>
            <a:ext cx="8356963" cy="602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4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29" y="0"/>
            <a:ext cx="9098279" cy="61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7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717074" y="428806"/>
            <a:ext cx="6238875" cy="1347788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68850" y="2038617"/>
            <a:ext cx="8306670" cy="32624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en-US" sz="1100" i="0" cap="none" dirty="0">
                <a:solidFill>
                  <a:srgbClr val="273239"/>
                </a:solidFill>
                <a:latin typeface="Consolas" panose="020B0609020204030204" pitchFamily="49" charset="0"/>
              </a:rPr>
              <a:t>S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GFG {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100" b="1" i="0" u="none" strike="noStrike" cap="none" normalizeH="0" baseline="0" dirty="0" err="1" smtClean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[][] mat = 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100" b="1" i="0" u="none" strike="noStrike" cap="none" normalizeH="0" baseline="0" dirty="0" err="1" smtClean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];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arrangeArrival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100" b="1" i="0" u="none" strike="noStrike" cap="none" normalizeH="0" baseline="0" dirty="0" err="1" smtClean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100" b="1" i="0" u="none" strike="noStrike" cap="none" normalizeH="0" baseline="0" dirty="0" err="1" smtClean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[][] mat)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100" b="1" i="0" u="none" strike="noStrike" cap="none" normalizeH="0" baseline="0" dirty="0" err="1" smtClean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++) {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        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100" b="1" i="0" u="none" strike="noStrike" cap="none" normalizeH="0" baseline="0" dirty="0" err="1" smtClean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j =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j &lt;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j++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            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(mat[j][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&gt; mat[j +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 {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                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100" b="1" i="0" u="none" strike="noStrike" cap="none" normalizeH="0" baseline="0" dirty="0" err="1" smtClean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k =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k &lt;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k++) {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                    </a:t>
            </a:r>
            <a:r>
              <a:rPr kumimoji="0" lang="en-US" altLang="en-US" sz="1100" b="1" i="0" u="none" strike="noStrike" cap="none" normalizeH="0" baseline="0" dirty="0" err="1" smtClean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temp = mat[j][k];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                    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mat[j][k] = mat[j +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][k];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                    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mat[j +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][k] = temp;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                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            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        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73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748" y="169817"/>
            <a:ext cx="8232866" cy="580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0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995" y="0"/>
            <a:ext cx="7942216" cy="603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2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183" y="518919"/>
            <a:ext cx="8523514" cy="522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2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20" y="209005"/>
            <a:ext cx="8435340" cy="597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0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0707" y="889351"/>
            <a:ext cx="5042264" cy="49105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663" y="889351"/>
            <a:ext cx="5225143" cy="491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5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0"/>
            <a:ext cx="8565968" cy="619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0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1" y="692331"/>
            <a:ext cx="8948058" cy="49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9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623" y="91440"/>
            <a:ext cx="8138160" cy="61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6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484" y="226773"/>
            <a:ext cx="8200209" cy="574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7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2592" y="708392"/>
            <a:ext cx="6269339" cy="482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5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623" y="218288"/>
            <a:ext cx="8239396" cy="594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5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365" y="195195"/>
            <a:ext cx="8562703" cy="573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0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805" y="324033"/>
            <a:ext cx="8281851" cy="546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6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057" y="175995"/>
            <a:ext cx="8409214" cy="597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1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691" y="145435"/>
            <a:ext cx="7844247" cy="608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28" y="1031966"/>
            <a:ext cx="6479177" cy="432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0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589" y="182880"/>
            <a:ext cx="5172891" cy="393192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39143" y="4506685"/>
            <a:ext cx="5773781" cy="11495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Arial Black" panose="020B0A04020102020204" pitchFamily="34" charset="0"/>
              </a:rPr>
              <a:t>Usama </a:t>
            </a:r>
            <a:r>
              <a:rPr lang="en-US" sz="2400" dirty="0" err="1" smtClean="0">
                <a:latin typeface="Arial Black" panose="020B0A04020102020204" pitchFamily="34" charset="0"/>
              </a:rPr>
              <a:t>Saleem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2400" dirty="0" smtClean="0">
                <a:latin typeface="Arial Black" panose="020B0A04020102020204" pitchFamily="34" charset="0"/>
              </a:rPr>
              <a:t>FA19-BSCS-0046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03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989" y="143692"/>
            <a:ext cx="8386354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1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245" y="269124"/>
            <a:ext cx="7889966" cy="558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2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19" y="209005"/>
            <a:ext cx="8014062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78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302" y="602454"/>
            <a:ext cx="8285117" cy="504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0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9" y="553333"/>
            <a:ext cx="7674429" cy="511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6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246" y="329070"/>
            <a:ext cx="8066314" cy="574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2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865222" y="242852"/>
            <a:ext cx="5564775" cy="5981370"/>
          </a:xfrm>
        </p:spPr>
        <p:txBody>
          <a:bodyPr>
            <a:normAutofit fontScale="550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8200"/>
                </a:solidFill>
                <a:latin typeface="Consolas" panose="020B0609020204030204" pitchFamily="49" charset="0"/>
              </a:rPr>
              <a:t>//Function to find turn around time for all processes</a:t>
            </a:r>
            <a:endParaRPr lang="en-US" altLang="en-US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273239"/>
                </a:solidFill>
                <a:latin typeface="Consolas" panose="020B0609020204030204" pitchFamily="49" charset="0"/>
              </a:rPr>
              <a:t>    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findTurnAroundTime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(processes, n,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wt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, tat);</a:t>
            </a:r>
            <a:endParaRPr lang="en-US" altLang="en-US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273239"/>
                </a:solidFill>
                <a:latin typeface="Consolas" panose="020B0609020204030204" pitchFamily="49" charset="0"/>
              </a:rPr>
              <a:t>   </a:t>
            </a:r>
            <a:endParaRPr lang="en-US" altLang="en-US" sz="360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273239"/>
                </a:solidFill>
                <a:latin typeface="Consolas" panose="020B0609020204030204" pitchFamily="49" charset="0"/>
              </a:rPr>
              <a:t>    </a:t>
            </a:r>
            <a:r>
              <a:rPr lang="en-US" altLang="en-US" dirty="0">
                <a:solidFill>
                  <a:srgbClr val="008200"/>
                </a:solidFill>
                <a:latin typeface="Consolas" panose="020B0609020204030204" pitchFamily="49" charset="0"/>
              </a:rPr>
              <a:t>//Display processes along with all details</a:t>
            </a:r>
            <a:endParaRPr lang="en-US" altLang="en-US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273239"/>
                </a:solidFill>
                <a:latin typeface="Consolas" panose="020B0609020204030204" pitchFamily="49" charset="0"/>
              </a:rPr>
              <a:t>    </a:t>
            </a:r>
            <a:r>
              <a:rPr lang="en-US" altLang="en-US" b="1" dirty="0" err="1">
                <a:solidFill>
                  <a:srgbClr val="FF1493"/>
                </a:solidFill>
                <a:latin typeface="Consolas" panose="020B0609020204030204" pitchFamily="49" charset="0"/>
              </a:rPr>
              <a:t>printf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</a:rPr>
              <a:t>"Processes   Burst time   Waiting time   Turn around time\n"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altLang="en-US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273239"/>
                </a:solidFill>
                <a:latin typeface="Consolas" panose="020B0609020204030204" pitchFamily="49" charset="0"/>
              </a:rPr>
              <a:t>   </a:t>
            </a:r>
            <a:endParaRPr lang="en-US" altLang="en-US" sz="360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273239"/>
                </a:solidFill>
                <a:latin typeface="Consolas" panose="020B0609020204030204" pitchFamily="49" charset="0"/>
              </a:rPr>
              <a:t>    </a:t>
            </a:r>
            <a:r>
              <a:rPr lang="en-US" altLang="en-US" dirty="0">
                <a:solidFill>
                  <a:srgbClr val="008200"/>
                </a:solidFill>
                <a:latin typeface="Consolas" panose="020B0609020204030204" pitchFamily="49" charset="0"/>
              </a:rPr>
              <a:t>// Calculate total waiting time and total turn </a:t>
            </a:r>
            <a:endParaRPr lang="en-US" altLang="en-US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273239"/>
                </a:solidFill>
                <a:latin typeface="Consolas" panose="020B0609020204030204" pitchFamily="49" charset="0"/>
              </a:rPr>
              <a:t>    </a:t>
            </a:r>
            <a:r>
              <a:rPr lang="en-US" altLang="en-US" dirty="0">
                <a:solidFill>
                  <a:srgbClr val="008200"/>
                </a:solidFill>
                <a:latin typeface="Consolas" panose="020B0609020204030204" pitchFamily="49" charset="0"/>
              </a:rPr>
              <a:t>// around time</a:t>
            </a:r>
            <a:endParaRPr lang="en-US" altLang="en-US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273239"/>
                </a:solidFill>
                <a:latin typeface="Consolas" panose="020B0609020204030204" pitchFamily="49" charset="0"/>
              </a:rPr>
              <a:t>    </a:t>
            </a:r>
            <a:r>
              <a:rPr lang="en-US" altLang="en-US" b="1" dirty="0">
                <a:solidFill>
                  <a:srgbClr val="006699"/>
                </a:solidFill>
                <a:latin typeface="Consolas" panose="020B0609020204030204" pitchFamily="49" charset="0"/>
              </a:rPr>
              <a:t>for</a:t>
            </a:r>
            <a:r>
              <a:rPr lang="en-US" altLang="en-US" dirty="0">
                <a:solidFill>
                  <a:srgbClr val="273239"/>
                </a:solidFill>
                <a:latin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b="1" dirty="0" err="1">
                <a:solidFill>
                  <a:srgbClr val="80808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dirty="0">
                <a:solidFill>
                  <a:srgbClr val="273239"/>
                </a:solidFill>
                <a:latin typeface="Consolas" panose="020B0609020204030204" pitchFamily="49" charset="0"/>
              </a:rPr>
              <a:t> 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=0;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&lt;n;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++)</a:t>
            </a:r>
            <a:endParaRPr lang="en-US" altLang="en-US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273239"/>
                </a:solidFill>
                <a:latin typeface="Consolas" panose="020B0609020204030204" pitchFamily="49" charset="0"/>
              </a:rPr>
              <a:t>    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altLang="en-US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273239"/>
                </a:solidFill>
                <a:latin typeface="Consolas" panose="020B0609020204030204" pitchFamily="49" charset="0"/>
              </a:rPr>
              <a:t>        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total_wt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total_wt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wt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  <a:endParaRPr lang="en-US" altLang="en-US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273239"/>
                </a:solidFill>
                <a:latin typeface="Consolas" panose="020B0609020204030204" pitchFamily="49" charset="0"/>
              </a:rPr>
              <a:t>        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total_tat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total_tat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tat[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  <a:endParaRPr lang="en-US" altLang="en-US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273239"/>
                </a:solidFill>
                <a:latin typeface="Consolas" panose="020B0609020204030204" pitchFamily="49" charset="0"/>
              </a:rPr>
              <a:t>        </a:t>
            </a:r>
            <a:r>
              <a:rPr lang="en-US" altLang="en-US" b="1" dirty="0" err="1">
                <a:solidFill>
                  <a:srgbClr val="FF1493"/>
                </a:solidFill>
                <a:latin typeface="Consolas" panose="020B0609020204030204" pitchFamily="49" charset="0"/>
              </a:rPr>
              <a:t>printf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</a:rPr>
              <a:t>"   %d "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,(i+1));</a:t>
            </a:r>
            <a:endParaRPr lang="en-US" altLang="en-US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273239"/>
                </a:solidFill>
                <a:latin typeface="Consolas" panose="020B0609020204030204" pitchFamily="49" charset="0"/>
              </a:rPr>
              <a:t>        </a:t>
            </a:r>
            <a:r>
              <a:rPr lang="en-US" altLang="en-US" b="1" dirty="0" err="1">
                <a:solidFill>
                  <a:srgbClr val="FF1493"/>
                </a:solidFill>
                <a:latin typeface="Consolas" panose="020B0609020204030204" pitchFamily="49" charset="0"/>
              </a:rPr>
              <a:t>printf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</a:rPr>
              <a:t>"       %d "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] );</a:t>
            </a:r>
            <a:endParaRPr lang="en-US" altLang="en-US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273239"/>
                </a:solidFill>
                <a:latin typeface="Consolas" panose="020B0609020204030204" pitchFamily="49" charset="0"/>
              </a:rPr>
              <a:t>        </a:t>
            </a:r>
            <a:r>
              <a:rPr lang="en-US" altLang="en-US" b="1" dirty="0" err="1">
                <a:solidFill>
                  <a:srgbClr val="FF1493"/>
                </a:solidFill>
                <a:latin typeface="Consolas" panose="020B0609020204030204" pitchFamily="49" charset="0"/>
              </a:rPr>
              <a:t>printf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</a:rPr>
              <a:t>"       %d"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wt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] );</a:t>
            </a:r>
            <a:endParaRPr lang="en-US" altLang="en-US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273239"/>
                </a:solidFill>
                <a:latin typeface="Consolas" panose="020B0609020204030204" pitchFamily="49" charset="0"/>
              </a:rPr>
              <a:t>        </a:t>
            </a:r>
            <a:r>
              <a:rPr lang="en-US" altLang="en-US" b="1" dirty="0" err="1">
                <a:solidFill>
                  <a:srgbClr val="FF1493"/>
                </a:solidFill>
                <a:latin typeface="Consolas" panose="020B0609020204030204" pitchFamily="49" charset="0"/>
              </a:rPr>
              <a:t>printf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</a:rPr>
              <a:t>"       %d\</a:t>
            </a:r>
            <a:r>
              <a:rPr lang="en-US" alt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n"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,tat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] );</a:t>
            </a:r>
            <a:endParaRPr lang="en-US" altLang="en-US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273239"/>
                </a:solidFill>
                <a:latin typeface="Consolas" panose="020B0609020204030204" pitchFamily="49" charset="0"/>
              </a:rPr>
              <a:t>    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altLang="en-US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273239"/>
                </a:solidFill>
                <a:latin typeface="Consolas" panose="020B0609020204030204" pitchFamily="49" charset="0"/>
              </a:rPr>
              <a:t>    </a:t>
            </a:r>
            <a:r>
              <a:rPr lang="en-US" altLang="en-US" b="1" dirty="0" err="1">
                <a:solidFill>
                  <a:srgbClr val="80808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dirty="0">
                <a:solidFill>
                  <a:srgbClr val="273239"/>
                </a:solidFill>
                <a:latin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s=(</a:t>
            </a:r>
            <a:r>
              <a:rPr lang="en-US" altLang="en-US" b="1" dirty="0">
                <a:solidFill>
                  <a:srgbClr val="808080"/>
                </a:solidFill>
                <a:latin typeface="Consolas" panose="020B0609020204030204" pitchFamily="49" charset="0"/>
              </a:rPr>
              <a:t>float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total_wt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 / (</a:t>
            </a:r>
            <a:r>
              <a:rPr lang="en-US" altLang="en-US" b="1" dirty="0">
                <a:solidFill>
                  <a:srgbClr val="808080"/>
                </a:solidFill>
                <a:latin typeface="Consolas" panose="020B0609020204030204" pitchFamily="49" charset="0"/>
              </a:rPr>
              <a:t>float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)n;</a:t>
            </a:r>
            <a:endParaRPr lang="en-US" altLang="en-US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273239"/>
                </a:solidFill>
                <a:latin typeface="Consolas" panose="020B0609020204030204" pitchFamily="49" charset="0"/>
              </a:rPr>
              <a:t>    </a:t>
            </a:r>
            <a:r>
              <a:rPr lang="en-US" altLang="en-US" b="1" dirty="0" err="1">
                <a:solidFill>
                  <a:srgbClr val="80808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dirty="0">
                <a:solidFill>
                  <a:srgbClr val="273239"/>
                </a:solidFill>
                <a:latin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t=(</a:t>
            </a:r>
            <a:r>
              <a:rPr lang="en-US" altLang="en-US" b="1" dirty="0">
                <a:solidFill>
                  <a:srgbClr val="808080"/>
                </a:solidFill>
                <a:latin typeface="Consolas" panose="020B0609020204030204" pitchFamily="49" charset="0"/>
              </a:rPr>
              <a:t>float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total_tat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 / (</a:t>
            </a:r>
            <a:r>
              <a:rPr lang="en-US" altLang="en-US" b="1" dirty="0">
                <a:solidFill>
                  <a:srgbClr val="808080"/>
                </a:solidFill>
                <a:latin typeface="Consolas" panose="020B0609020204030204" pitchFamily="49" charset="0"/>
              </a:rPr>
              <a:t>float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)n;</a:t>
            </a:r>
            <a:endParaRPr lang="en-US" altLang="en-US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273239"/>
                </a:solidFill>
                <a:latin typeface="Consolas" panose="020B0609020204030204" pitchFamily="49" charset="0"/>
              </a:rPr>
              <a:t>    </a:t>
            </a:r>
            <a:r>
              <a:rPr lang="en-US" altLang="en-US" b="1" dirty="0" err="1">
                <a:solidFill>
                  <a:srgbClr val="FF1493"/>
                </a:solidFill>
                <a:latin typeface="Consolas" panose="020B0609020204030204" pitchFamily="49" charset="0"/>
              </a:rPr>
              <a:t>printf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</a:rPr>
              <a:t>"Average waiting time = %</a:t>
            </a:r>
            <a:r>
              <a:rPr lang="en-US" alt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d"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,s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altLang="en-US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273239"/>
                </a:solidFill>
                <a:latin typeface="Consolas" panose="020B0609020204030204" pitchFamily="49" charset="0"/>
              </a:rPr>
              <a:t>    </a:t>
            </a:r>
            <a:r>
              <a:rPr lang="en-US" altLang="en-US" b="1" dirty="0" err="1">
                <a:solidFill>
                  <a:srgbClr val="FF1493"/>
                </a:solidFill>
                <a:latin typeface="Consolas" panose="020B0609020204030204" pitchFamily="49" charset="0"/>
              </a:rPr>
              <a:t>printf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</a:rPr>
              <a:t>"\n"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altLang="en-US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273239"/>
                </a:solidFill>
                <a:latin typeface="Consolas" panose="020B0609020204030204" pitchFamily="49" charset="0"/>
              </a:rPr>
              <a:t>    </a:t>
            </a:r>
            <a:r>
              <a:rPr lang="en-US" altLang="en-US" b="1" dirty="0" err="1">
                <a:solidFill>
                  <a:srgbClr val="FF1493"/>
                </a:solidFill>
                <a:latin typeface="Consolas" panose="020B0609020204030204" pitchFamily="49" charset="0"/>
              </a:rPr>
              <a:t>printf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</a:rPr>
              <a:t>"Average turn around time = %d "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,t);</a:t>
            </a:r>
            <a:endParaRPr lang="en-US" altLang="en-US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altLang="en-US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273239"/>
                </a:solidFill>
                <a:latin typeface="Consolas" panose="020B0609020204030204" pitchFamily="49" charset="0"/>
              </a:rPr>
              <a:t>   </a:t>
            </a:r>
            <a:endParaRPr lang="en-US" altLang="en-US" sz="360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8200"/>
                </a:solidFill>
                <a:latin typeface="Consolas" panose="020B0609020204030204" pitchFamily="49" charset="0"/>
              </a:rPr>
              <a:t>// Driver code</a:t>
            </a:r>
            <a:endParaRPr lang="en-US" altLang="en-US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 err="1">
                <a:solidFill>
                  <a:srgbClr val="80808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dirty="0">
                <a:solidFill>
                  <a:srgbClr val="273239"/>
                </a:solidFill>
                <a:latin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main()</a:t>
            </a:r>
            <a:endParaRPr lang="en-US" altLang="en-US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altLang="en-US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273239"/>
                </a:solidFill>
                <a:latin typeface="Consolas" panose="020B0609020204030204" pitchFamily="49" charset="0"/>
              </a:rPr>
              <a:t>    </a:t>
            </a:r>
            <a:r>
              <a:rPr lang="en-US" altLang="en-US" dirty="0">
                <a:solidFill>
                  <a:srgbClr val="008200"/>
                </a:solidFill>
                <a:latin typeface="Consolas" panose="020B0609020204030204" pitchFamily="49" charset="0"/>
              </a:rPr>
              <a:t>//process id's</a:t>
            </a:r>
            <a:endParaRPr lang="en-US" altLang="en-US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273239"/>
                </a:solidFill>
                <a:latin typeface="Consolas" panose="020B0609020204030204" pitchFamily="49" charset="0"/>
              </a:rPr>
              <a:t>    </a:t>
            </a:r>
            <a:r>
              <a:rPr lang="en-US" altLang="en-US" b="1" dirty="0" err="1">
                <a:solidFill>
                  <a:srgbClr val="80808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dirty="0">
                <a:solidFill>
                  <a:srgbClr val="273239"/>
                </a:solidFill>
                <a:latin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processes[] = { 1, 2, 3};</a:t>
            </a:r>
            <a:endParaRPr lang="en-US" altLang="en-US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273239"/>
                </a:solidFill>
                <a:latin typeface="Consolas" panose="020B0609020204030204" pitchFamily="49" charset="0"/>
              </a:rPr>
              <a:t>    </a:t>
            </a:r>
            <a:r>
              <a:rPr lang="en-US" altLang="en-US" b="1" dirty="0" err="1">
                <a:solidFill>
                  <a:srgbClr val="80808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dirty="0">
                <a:solidFill>
                  <a:srgbClr val="273239"/>
                </a:solidFill>
                <a:latin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n = </a:t>
            </a:r>
            <a:r>
              <a:rPr lang="en-US" altLang="en-US" b="1" dirty="0" err="1">
                <a:solidFill>
                  <a:srgbClr val="006699"/>
                </a:solidFill>
                <a:latin typeface="Consolas" panose="020B0609020204030204" pitchFamily="49" charset="0"/>
              </a:rPr>
              <a:t>sizeof</a:t>
            </a:r>
            <a:r>
              <a:rPr lang="en-US" altLang="en-US" dirty="0">
                <a:solidFill>
                  <a:srgbClr val="273239"/>
                </a:solidFill>
                <a:latin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processes / </a:t>
            </a:r>
            <a:r>
              <a:rPr lang="en-US" altLang="en-US" b="1" dirty="0" err="1">
                <a:solidFill>
                  <a:srgbClr val="006699"/>
                </a:solidFill>
                <a:latin typeface="Consolas" panose="020B0609020204030204" pitchFamily="49" charset="0"/>
              </a:rPr>
              <a:t>sizeof</a:t>
            </a:r>
            <a:r>
              <a:rPr lang="en-US" altLang="en-US" dirty="0">
                <a:solidFill>
                  <a:srgbClr val="273239"/>
                </a:solidFill>
                <a:latin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processes[0];</a:t>
            </a:r>
            <a:endParaRPr lang="en-US" altLang="en-US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273239"/>
                </a:solidFill>
                <a:latin typeface="Consolas" panose="020B0609020204030204" pitchFamily="49" charset="0"/>
              </a:rPr>
              <a:t>   </a:t>
            </a:r>
            <a:endParaRPr lang="en-US" altLang="en-US" sz="360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273239"/>
                </a:solidFill>
                <a:latin typeface="Consolas" panose="020B0609020204030204" pitchFamily="49" charset="0"/>
              </a:rPr>
              <a:t>    </a:t>
            </a:r>
            <a:r>
              <a:rPr lang="en-US" altLang="en-US" dirty="0">
                <a:solidFill>
                  <a:srgbClr val="008200"/>
                </a:solidFill>
                <a:latin typeface="Consolas" panose="020B0609020204030204" pitchFamily="49" charset="0"/>
              </a:rPr>
              <a:t>//Burst time of all processes</a:t>
            </a:r>
            <a:endParaRPr lang="en-US" altLang="en-US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273239"/>
                </a:solidFill>
                <a:latin typeface="Consolas" panose="020B0609020204030204" pitchFamily="49" charset="0"/>
              </a:rPr>
              <a:t>    </a:t>
            </a:r>
            <a:r>
              <a:rPr lang="en-US" altLang="en-US" b="1" dirty="0" err="1">
                <a:solidFill>
                  <a:srgbClr val="80808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dirty="0">
                <a:solidFill>
                  <a:srgbClr val="273239"/>
                </a:solidFill>
                <a:latin typeface="Consolas" panose="020B0609020204030204" pitchFamily="49" charset="0"/>
              </a:rPr>
              <a:t> 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burst_time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[] = {10, 5, 8};</a:t>
            </a:r>
            <a:endParaRPr lang="en-US" altLang="en-US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273239"/>
                </a:solidFill>
                <a:latin typeface="Consolas" panose="020B0609020204030204" pitchFamily="49" charset="0"/>
              </a:rPr>
              <a:t>   </a:t>
            </a:r>
            <a:endParaRPr lang="en-US" altLang="en-US" sz="360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273239"/>
                </a:solidFill>
                <a:latin typeface="Consolas" panose="020B0609020204030204" pitchFamily="49" charset="0"/>
              </a:rPr>
              <a:t>    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findavgTime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(processes, n, 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burst_time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altLang="en-US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273239"/>
                </a:solidFill>
                <a:latin typeface="Consolas" panose="020B0609020204030204" pitchFamily="49" charset="0"/>
              </a:rPr>
              <a:t>    </a:t>
            </a:r>
            <a:r>
              <a:rPr lang="en-US" altLang="en-US" b="1" dirty="0">
                <a:solidFill>
                  <a:srgbClr val="006699"/>
                </a:solidFill>
                <a:latin typeface="Consolas" panose="020B0609020204030204" pitchFamily="49" charset="0"/>
              </a:rPr>
              <a:t>return</a:t>
            </a:r>
            <a:r>
              <a:rPr lang="en-US" altLang="en-US" dirty="0">
                <a:solidFill>
                  <a:srgbClr val="273239"/>
                </a:solidFill>
                <a:latin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0;</a:t>
            </a:r>
            <a:endParaRPr lang="en-US" altLang="en-US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42852"/>
            <a:ext cx="4881154" cy="55861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l">
              <a:lnSpc>
                <a:spcPct val="100000"/>
              </a:lnSpc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8200"/>
                </a:solidFill>
                <a:effectLst/>
                <a:latin typeface="Consolas" panose="020B0609020204030204" pitchFamily="49" charset="0"/>
              </a:rPr>
              <a:t>// C program for implementation of FCFS </a:t>
            </a:r>
            <a:r>
              <a:rPr lang="en-US" altLang="en-US" sz="1100" i="0" dirty="0">
                <a:solidFill>
                  <a:srgbClr val="008200"/>
                </a:solidFill>
                <a:latin typeface="Consolas" panose="020B0609020204030204" pitchFamily="49" charset="0"/>
              </a:rPr>
              <a:t>scheduling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#include&lt;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stdio.h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8200"/>
                </a:solidFill>
                <a:effectLst/>
                <a:latin typeface="Consolas" panose="020B0609020204030204" pitchFamily="49" charset="0"/>
              </a:rPr>
              <a:t>// Function to find the waiting time for all processes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findWaitingTime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100" b="1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processes[], </a:t>
            </a:r>
            <a:r>
              <a:rPr kumimoji="0" lang="en-US" altLang="en-US" sz="1100" b="1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n, 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                      </a:t>
            </a:r>
            <a:r>
              <a:rPr kumimoji="0" lang="en-US" altLang="en-US" sz="1100" b="1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[], </a:t>
            </a:r>
            <a:r>
              <a:rPr kumimoji="0" lang="en-US" altLang="en-US" sz="1100" b="1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[])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8200"/>
                </a:solidFill>
                <a:effectLst/>
                <a:latin typeface="Consolas" panose="020B0609020204030204" pitchFamily="49" charset="0"/>
              </a:rPr>
              <a:t>// waiting time for first process is 0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[0] = 0;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8200"/>
                </a:solidFill>
                <a:effectLst/>
                <a:latin typeface="Consolas" panose="020B0609020204030204" pitchFamily="49" charset="0"/>
              </a:rPr>
              <a:t>// calculating waiting time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100" b="1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1;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 n ;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 )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 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[i-1] +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[i-1] ;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8200"/>
                </a:solidFill>
                <a:effectLst/>
                <a:latin typeface="Consolas" panose="020B0609020204030204" pitchFamily="49" charset="0"/>
              </a:rPr>
              <a:t>// Function to calculate turn around time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findTurnAroundTime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 </a:t>
            </a:r>
            <a:r>
              <a:rPr kumimoji="0" lang="en-US" altLang="en-US" sz="1100" b="1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processes[], </a:t>
            </a:r>
            <a:r>
              <a:rPr kumimoji="0" lang="en-US" altLang="en-US" sz="1100" b="1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n, 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              </a:t>
            </a:r>
            <a:r>
              <a:rPr kumimoji="0" lang="en-US" altLang="en-US" sz="1100" b="1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[], </a:t>
            </a:r>
            <a:r>
              <a:rPr kumimoji="0" lang="en-US" altLang="en-US" sz="1100" b="1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[], </a:t>
            </a:r>
            <a:r>
              <a:rPr kumimoji="0" lang="en-US" altLang="en-US" sz="1100" b="1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tat[])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8200"/>
                </a:solidFill>
                <a:effectLst/>
                <a:latin typeface="Consolas" panose="020B0609020204030204" pitchFamily="49" charset="0"/>
              </a:rPr>
              <a:t>// calculating turnaround time by adding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8200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008200"/>
                </a:solidFill>
                <a:effectLst/>
                <a:latin typeface="Consolas" panose="020B0609020204030204" pitchFamily="49" charset="0"/>
              </a:rPr>
              <a:t>bt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82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0082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8200"/>
                </a:solidFill>
                <a:effectLst/>
                <a:latin typeface="Consolas" panose="020B0609020204030204" pitchFamily="49" charset="0"/>
              </a:rPr>
              <a:t>] +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008200"/>
                </a:solidFill>
                <a:effectLst/>
                <a:latin typeface="Consolas" panose="020B0609020204030204" pitchFamily="49" charset="0"/>
              </a:rPr>
              <a:t>wt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82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0082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8200"/>
                </a:solidFill>
                <a:effectLst/>
                <a:latin typeface="Consolas" panose="020B0609020204030204" pitchFamily="49" charset="0"/>
              </a:rPr>
              <a:t>]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100" b="1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0;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 n ;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++)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tat[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+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];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8200"/>
                </a:solidFill>
                <a:effectLst/>
                <a:latin typeface="Consolas" panose="020B0609020204030204" pitchFamily="49" charset="0"/>
              </a:rPr>
              <a:t>//Function to calculate average time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findavgTime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 </a:t>
            </a:r>
            <a:r>
              <a:rPr kumimoji="0" lang="en-US" altLang="en-US" sz="1100" b="1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processes[], </a:t>
            </a:r>
            <a:r>
              <a:rPr kumimoji="0" lang="en-US" altLang="en-US" sz="1100" b="1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n, </a:t>
            </a:r>
            <a:r>
              <a:rPr kumimoji="0" lang="en-US" altLang="en-US" sz="1100" b="1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[])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kumimoji="0" lang="en-US" altLang="en-US" sz="1100" b="1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[n], tat[n],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total_wt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0,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total_tat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0;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8200"/>
                </a:solidFill>
                <a:effectLst/>
                <a:latin typeface="Consolas" panose="020B0609020204030204" pitchFamily="49" charset="0"/>
              </a:rPr>
              <a:t>//Function to find waiting time of all processes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findWaitingTime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(processes, n,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273239"/>
                </a:solidFill>
                <a:effectLst/>
                <a:latin typeface="Consolas" panose="020B0609020204030204" pitchFamily="49" charset="0"/>
              </a:rPr>
              <a:t>    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4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Headlines</Template>
  <TotalTime>59</TotalTime>
  <Words>1021</Words>
  <Application>Microsoft Office PowerPoint</Application>
  <PresentationFormat>Widescreen</PresentationFormat>
  <Paragraphs>90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Arial Black</vt:lpstr>
      <vt:lpstr>Century Schoolbook</vt:lpstr>
      <vt:lpstr>Consolas</vt:lpstr>
      <vt:lpstr>Corbel</vt:lpstr>
      <vt:lpstr>Headlines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// C program for implementation of FCFS scheduling #include&lt;stdio.h&gt; // Function to find the waiting time for all processes void findWaitingTime(int processes[], int n,                            int bt[], int wt[]) {     // waiting time for first process is 0     wt[0] = 0;         // calculating waiting time     for (int  i = 1; i &lt; n ; i++ )         wt[i] =  bt[i-1] + wt[i-1] ; }     // Function to calculate turn around time void findTurnAroundTime( int processes[], int n,                    int bt[], int wt[], int tat[]) {     // calculating turnaround time by adding     // bt[i] + wt[i]     for (int  i = 0; i &lt; n ; i++)         tat[i] = bt[i] + wt[i]; }     //Function to calculate average time void findavgTime( int processes[], int n, int bt[]) {     int wt[n], tat[n], total_wt = 0, total_tat = 0;         //Function to find waiting time of all processes     findWaitingTime(processes, n, bt, wt);         </vt:lpstr>
      <vt:lpstr>PowerPoint Presentation</vt:lpstr>
      <vt:lpstr>PowerPoint Presentation</vt:lpstr>
      <vt:lpstr>PowerPoint Presentation</vt:lpstr>
      <vt:lpstr>class SGFG {       static int[][] mat = new int[10][6];       static void arrangeArrival(int num, int[][] mat)     {         for (int i = 0; i &lt; num; i++) {             for (int j = 0; j &lt; num - i - 1; j++) {                 if (mat[j][1] &gt; mat[j + 1][1]) {                     for (int k = 0; k &lt; 5; k++) {                         int temp = mat[j][k];                         mat[j][k] = mat[j + 1][k];                         mat[j + 1][k] = temp;                     }                 }             }         }     }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usama</dc:creator>
  <cp:lastModifiedBy>usama</cp:lastModifiedBy>
  <cp:revision>8</cp:revision>
  <dcterms:created xsi:type="dcterms:W3CDTF">2021-12-19T11:14:42Z</dcterms:created>
  <dcterms:modified xsi:type="dcterms:W3CDTF">2021-12-19T12:14:15Z</dcterms:modified>
</cp:coreProperties>
</file>